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ora SemiBold"/>
      <p:regular r:id="rId19"/>
      <p:bold r:id="rId20"/>
    </p:embeddedFont>
    <p:embeddedFont>
      <p:font typeface="Poppins"/>
      <p:regular r:id="rId21"/>
      <p:bold r:id="rId22"/>
      <p:italic r:id="rId23"/>
      <p:boldItalic r:id="rId24"/>
    </p:embeddedFont>
    <p:embeddedFont>
      <p:font typeface="Hind"/>
      <p:regular r:id="rId25"/>
      <p:bold r:id="rId26"/>
    </p:embeddedFont>
    <p:embeddedFont>
      <p:font typeface="Poppins SemiBold"/>
      <p:regular r:id="rId27"/>
      <p:bold r:id="rId28"/>
      <p:italic r:id="rId29"/>
      <p:boldItalic r:id="rId30"/>
    </p:embeddedFont>
    <p:embeddedFont>
      <p:font typeface="Sora"/>
      <p:regular r:id="rId31"/>
      <p:bold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0">
          <p15:clr>
            <a:srgbClr val="A4A3A4"/>
          </p15:clr>
        </p15:guide>
        <p15:guide id="2" pos="21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0" orient="horz"/>
        <p:guide pos="2135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raSemiBold-bold.fntdata"/><Relationship Id="rId22" Type="http://schemas.openxmlformats.org/officeDocument/2006/relationships/font" Target="fonts/Poppins-bold.fntdata"/><Relationship Id="rId21" Type="http://schemas.openxmlformats.org/officeDocument/2006/relationships/font" Target="fonts/Poppins-regular.fntdata"/><Relationship Id="rId24" Type="http://schemas.openxmlformats.org/officeDocument/2006/relationships/font" Target="fonts/Poppins-boldItalic.fntdata"/><Relationship Id="rId23" Type="http://schemas.openxmlformats.org/officeDocument/2006/relationships/font" Target="fonts/Poppi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ind-bold.fntdata"/><Relationship Id="rId25" Type="http://schemas.openxmlformats.org/officeDocument/2006/relationships/font" Target="fonts/Hind-regular.fntdata"/><Relationship Id="rId28" Type="http://schemas.openxmlformats.org/officeDocument/2006/relationships/font" Target="fonts/PoppinsSemiBold-bold.fntdata"/><Relationship Id="rId27" Type="http://schemas.openxmlformats.org/officeDocument/2006/relationships/font" Target="fonts/Poppins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ra-regular.fntdata"/><Relationship Id="rId30" Type="http://schemas.openxmlformats.org/officeDocument/2006/relationships/font" Target="fonts/PoppinsSemiBold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Sor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Sora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78950e1989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78950e1989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79458e968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79458e968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79458e9685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79458e9685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79458e968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79458e968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79ad243d0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79ad243d0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799cdc587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799cdc587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99cdc587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799cdc587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340bc8e0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7340bc8e0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340bc8e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340bc8e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an example of one of the first newsletters I wrote nearly 9 months ago.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It had a 30ish% open rate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Fast forward to today’s newsletter, that </a:t>
            </a:r>
            <a:r>
              <a:rPr lang="en"/>
              <a:t>frequently</a:t>
            </a:r>
            <a:r>
              <a:rPr lang="en"/>
              <a:t> gets an 80%</a:t>
            </a:r>
            <a:r>
              <a:rPr lang="en" sz="14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~ </a:t>
            </a:r>
            <a:r>
              <a:rPr lang="en">
                <a:solidFill>
                  <a:schemeClr val="dk1"/>
                </a:solidFill>
              </a:rPr>
              <a:t>open rate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competitive newsletter is one of the most important tools at your disposal to inform your audience and build the brand of compete internally.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 in this session, I’m simply going to walk through how you can get from here to there.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99cdc587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799cdc587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340bc8e0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7340bc8e0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79458e968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79458e968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9458e968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79458e968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08025" y="2157600"/>
            <a:ext cx="79281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74175" y="1932900"/>
            <a:ext cx="6395700" cy="2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304800" y="4132050"/>
            <a:ext cx="41844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3" type="subTitle"/>
          </p:nvPr>
        </p:nvSpPr>
        <p:spPr>
          <a:xfrm>
            <a:off x="304800" y="4389075"/>
            <a:ext cx="41844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426" r="426" t="0"/>
          <a:stretch/>
        </p:blipFill>
        <p:spPr>
          <a:xfrm>
            <a:off x="228601" y="228600"/>
            <a:ext cx="1324099" cy="30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third image dark">
  <p:cSld name="CUSTOM_1_2_1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>
            <p:ph idx="2" type="pic"/>
          </p:nvPr>
        </p:nvSpPr>
        <p:spPr>
          <a:xfrm>
            <a:off x="-7400" y="0"/>
            <a:ext cx="30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1"/>
          <p:cNvSpPr txBox="1"/>
          <p:nvPr>
            <p:ph type="title"/>
          </p:nvPr>
        </p:nvSpPr>
        <p:spPr>
          <a:xfrm>
            <a:off x="3465000" y="2324100"/>
            <a:ext cx="5254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58" name="Google Shape;58;p11"/>
          <p:cNvGrpSpPr/>
          <p:nvPr/>
        </p:nvGrpSpPr>
        <p:grpSpPr>
          <a:xfrm>
            <a:off x="8118921" y="149075"/>
            <a:ext cx="1104000" cy="384705"/>
            <a:chOff x="8118921" y="149075"/>
            <a:chExt cx="1104000" cy="384705"/>
          </a:xfrm>
        </p:grpSpPr>
        <p:pic>
          <p:nvPicPr>
            <p:cNvPr id="59" name="Google Shape;59;p11"/>
            <p:cNvPicPr preferRelativeResize="0"/>
            <p:nvPr/>
          </p:nvPicPr>
          <p:blipFill rotWithShape="1">
            <a:blip r:embed="rId2">
              <a:alphaModFix/>
            </a:blip>
            <a:srcRect b="0" l="-420" r="419" t="0"/>
            <a:stretch/>
          </p:blipFill>
          <p:spPr>
            <a:xfrm>
              <a:off x="8197200" y="149075"/>
              <a:ext cx="776223" cy="17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11"/>
            <p:cNvSpPr txBox="1"/>
            <p:nvPr/>
          </p:nvSpPr>
          <p:spPr>
            <a:xfrm>
              <a:off x="8118921" y="256880"/>
              <a:ext cx="110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Sora"/>
                  <a:ea typeface="Sora"/>
                  <a:cs typeface="Sora"/>
                  <a:sym typeface="Sora"/>
                </a:rPr>
                <a:t>Powering discovery</a:t>
              </a:r>
              <a:endParaRPr sz="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Content Dark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─"/>
              <a:defRPr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─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12"/>
          <p:cNvSpPr txBox="1"/>
          <p:nvPr>
            <p:ph type="title"/>
          </p:nvPr>
        </p:nvSpPr>
        <p:spPr>
          <a:xfrm>
            <a:off x="187650" y="149075"/>
            <a:ext cx="8418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64" name="Google Shape;64;p12"/>
          <p:cNvGrpSpPr/>
          <p:nvPr/>
        </p:nvGrpSpPr>
        <p:grpSpPr>
          <a:xfrm>
            <a:off x="8118921" y="149075"/>
            <a:ext cx="1104000" cy="384705"/>
            <a:chOff x="8118921" y="149075"/>
            <a:chExt cx="1104000" cy="384705"/>
          </a:xfrm>
        </p:grpSpPr>
        <p:pic>
          <p:nvPicPr>
            <p:cNvPr id="65" name="Google Shape;65;p12"/>
            <p:cNvPicPr preferRelativeResize="0"/>
            <p:nvPr/>
          </p:nvPicPr>
          <p:blipFill rotWithShape="1">
            <a:blip r:embed="rId3">
              <a:alphaModFix/>
            </a:blip>
            <a:srcRect b="0" l="-420" r="419" t="0"/>
            <a:stretch/>
          </p:blipFill>
          <p:spPr>
            <a:xfrm>
              <a:off x="8197200" y="149075"/>
              <a:ext cx="776223" cy="17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" name="Google Shape;66;p12"/>
            <p:cNvSpPr txBox="1"/>
            <p:nvPr/>
          </p:nvSpPr>
          <p:spPr>
            <a:xfrm>
              <a:off x="8118921" y="256880"/>
              <a:ext cx="110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Sora"/>
                  <a:ea typeface="Sora"/>
                  <a:cs typeface="Sora"/>
                  <a:sym typeface="Sora"/>
                </a:rPr>
                <a:t>Powering discovery</a:t>
              </a:r>
              <a:endParaRPr sz="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/ Testimonial 3 1">
  <p:cSld name="CUSTOM_3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69" name="Google Shape;69;p13"/>
          <p:cNvGrpSpPr/>
          <p:nvPr/>
        </p:nvGrpSpPr>
        <p:grpSpPr>
          <a:xfrm>
            <a:off x="8118921" y="149075"/>
            <a:ext cx="1104000" cy="384705"/>
            <a:chOff x="8118921" y="149075"/>
            <a:chExt cx="1104000" cy="384705"/>
          </a:xfrm>
        </p:grpSpPr>
        <p:pic>
          <p:nvPicPr>
            <p:cNvPr id="70" name="Google Shape;70;p13"/>
            <p:cNvPicPr preferRelativeResize="0"/>
            <p:nvPr/>
          </p:nvPicPr>
          <p:blipFill rotWithShape="1">
            <a:blip r:embed="rId3">
              <a:alphaModFix/>
            </a:blip>
            <a:srcRect b="0" l="-420" r="419" t="0"/>
            <a:stretch/>
          </p:blipFill>
          <p:spPr>
            <a:xfrm>
              <a:off x="8197200" y="149075"/>
              <a:ext cx="776223" cy="17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" name="Google Shape;71;p13"/>
            <p:cNvSpPr txBox="1"/>
            <p:nvPr/>
          </p:nvSpPr>
          <p:spPr>
            <a:xfrm>
              <a:off x="8118921" y="256880"/>
              <a:ext cx="110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Sora"/>
                  <a:ea typeface="Sora"/>
                  <a:cs typeface="Sora"/>
                  <a:sym typeface="Sora"/>
                </a:rPr>
                <a:t>Powering discovery</a:t>
              </a:r>
              <a:endParaRPr sz="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lusion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829050" y="2050650"/>
            <a:ext cx="7485900" cy="104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14"/>
          <p:cNvSpPr txBox="1"/>
          <p:nvPr>
            <p:ph idx="1" type="subTitle"/>
          </p:nvPr>
        </p:nvSpPr>
        <p:spPr>
          <a:xfrm>
            <a:off x="304800" y="4132050"/>
            <a:ext cx="41844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2" type="subTitle"/>
          </p:nvPr>
        </p:nvSpPr>
        <p:spPr>
          <a:xfrm>
            <a:off x="304800" y="4444800"/>
            <a:ext cx="41844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grpSp>
        <p:nvGrpSpPr>
          <p:cNvPr id="76" name="Google Shape;76;p14"/>
          <p:cNvGrpSpPr/>
          <p:nvPr/>
        </p:nvGrpSpPr>
        <p:grpSpPr>
          <a:xfrm>
            <a:off x="8118921" y="149075"/>
            <a:ext cx="1104000" cy="384705"/>
            <a:chOff x="8118921" y="149075"/>
            <a:chExt cx="1104000" cy="384705"/>
          </a:xfrm>
        </p:grpSpPr>
        <p:pic>
          <p:nvPicPr>
            <p:cNvPr id="77" name="Google Shape;77;p14"/>
            <p:cNvPicPr preferRelativeResize="0"/>
            <p:nvPr/>
          </p:nvPicPr>
          <p:blipFill rotWithShape="1">
            <a:blip r:embed="rId3">
              <a:alphaModFix/>
            </a:blip>
            <a:srcRect b="0" l="-420" r="419" t="0"/>
            <a:stretch/>
          </p:blipFill>
          <p:spPr>
            <a:xfrm>
              <a:off x="8197200" y="149075"/>
              <a:ext cx="776223" cy="17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" name="Google Shape;78;p14"/>
            <p:cNvSpPr txBox="1"/>
            <p:nvPr/>
          </p:nvSpPr>
          <p:spPr>
            <a:xfrm>
              <a:off x="8118921" y="256880"/>
              <a:ext cx="110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Sora"/>
                  <a:ea typeface="Sora"/>
                  <a:cs typeface="Sora"/>
                  <a:sym typeface="Sora"/>
                </a:rPr>
                <a:t>Powering discovery</a:t>
              </a:r>
              <a:endParaRPr sz="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7200" y="149075"/>
            <a:ext cx="776223" cy="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8118921" y="256880"/>
            <a:ext cx="110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Powering discovery</a:t>
            </a:r>
            <a:endParaRPr sz="6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 1">
  <p:cSld name="CUSTOM_1_1_1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/>
          <p:nvPr/>
        </p:nvSpPr>
        <p:spPr>
          <a:xfrm>
            <a:off x="8043275" y="439625"/>
            <a:ext cx="948300" cy="229800"/>
          </a:xfrm>
          <a:prstGeom prst="roundRect">
            <a:avLst>
              <a:gd fmla="val 16667" name="adj"/>
            </a:avLst>
          </a:prstGeom>
          <a:solidFill>
            <a:srgbClr val="5468FF">
              <a:alpha val="270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" sz="600" u="none" cap="none" strike="noStrike">
                <a:solidFill>
                  <a:srgbClr val="5468FF"/>
                </a:solidFill>
                <a:latin typeface="Poppins"/>
                <a:ea typeface="Poppins"/>
                <a:cs typeface="Poppins"/>
                <a:sym typeface="Poppins"/>
              </a:rPr>
              <a:t>C O N F I D E N T I A L</a:t>
            </a:r>
            <a:endParaRPr b="1" i="0" sz="600" u="none" cap="none" strike="noStrike">
              <a:solidFill>
                <a:srgbClr val="5468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2">
            <a:alphaModFix/>
          </a:blip>
          <a:srcRect b="0" l="-10" r="0" t="2458"/>
          <a:stretch/>
        </p:blipFill>
        <p:spPr>
          <a:xfrm>
            <a:off x="8043275" y="152400"/>
            <a:ext cx="948324" cy="2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1396B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65625" y="1611567"/>
            <a:ext cx="2583900" cy="3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─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─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─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2" type="body"/>
          </p:nvPr>
        </p:nvSpPr>
        <p:spPr>
          <a:xfrm>
            <a:off x="3202994" y="1611567"/>
            <a:ext cx="2583900" cy="3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─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─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─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3" type="subTitle"/>
          </p:nvPr>
        </p:nvSpPr>
        <p:spPr>
          <a:xfrm>
            <a:off x="365625" y="1217975"/>
            <a:ext cx="258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4" type="subTitle"/>
          </p:nvPr>
        </p:nvSpPr>
        <p:spPr>
          <a:xfrm>
            <a:off x="3202997" y="1217975"/>
            <a:ext cx="258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5" type="body"/>
          </p:nvPr>
        </p:nvSpPr>
        <p:spPr>
          <a:xfrm>
            <a:off x="6040369" y="1611567"/>
            <a:ext cx="2583900" cy="3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─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─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─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6" type="subTitle"/>
          </p:nvPr>
        </p:nvSpPr>
        <p:spPr>
          <a:xfrm>
            <a:off x="6040372" y="1217975"/>
            <a:ext cx="2583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latin typeface="Poppins"/>
                <a:ea typeface="Poppins"/>
                <a:cs typeface="Poppins"/>
                <a:sym typeface="Poppins"/>
              </a:defRPr>
            </a:lvl1pPr>
            <a:lvl2pPr lvl="1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type="title"/>
          </p:nvPr>
        </p:nvSpPr>
        <p:spPr>
          <a:xfrm>
            <a:off x="244850" y="202525"/>
            <a:ext cx="48171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0" l="33333" r="33333" t="0"/>
          <a:stretch/>
        </p:blipFill>
        <p:spPr>
          <a:xfrm>
            <a:off x="0" y="-100"/>
            <a:ext cx="304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/>
        </p:nvSpPr>
        <p:spPr>
          <a:xfrm>
            <a:off x="0" y="1842050"/>
            <a:ext cx="2357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title"/>
          </p:nvPr>
        </p:nvSpPr>
        <p:spPr>
          <a:xfrm>
            <a:off x="3836525" y="1419425"/>
            <a:ext cx="5307300" cy="23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3" type="title"/>
          </p:nvPr>
        </p:nvSpPr>
        <p:spPr>
          <a:xfrm>
            <a:off x="3257825" y="1419425"/>
            <a:ext cx="578700" cy="23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C5C9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">
  <p:cSld name="TITLE_AND_TWO_COLUMNS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19473" r="47193" t="0"/>
          <a:stretch/>
        </p:blipFill>
        <p:spPr>
          <a:xfrm>
            <a:off x="0" y="-100"/>
            <a:ext cx="3048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/>
        </p:nvSpPr>
        <p:spPr>
          <a:xfrm>
            <a:off x="0" y="1842050"/>
            <a:ext cx="23574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2" type="title"/>
          </p:nvPr>
        </p:nvSpPr>
        <p:spPr>
          <a:xfrm>
            <a:off x="3836525" y="1419425"/>
            <a:ext cx="5307300" cy="23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3" type="title"/>
          </p:nvPr>
        </p:nvSpPr>
        <p:spPr>
          <a:xfrm>
            <a:off x="3257825" y="1419425"/>
            <a:ext cx="578700" cy="23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C5C9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Hind"/>
                <a:ea typeface="Hind"/>
                <a:cs typeface="Hind"/>
                <a:sym typeface="Hi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MAIN_POINT">
    <p:bg>
      <p:bgPr>
        <a:solidFill>
          <a:srgbClr val="003DFF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71000" y="1619950"/>
            <a:ext cx="7446600" cy="19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rgbClr val="FFFFFF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Sora SemiBold"/>
                <a:ea typeface="Sora SemiBold"/>
                <a:cs typeface="Sora SemiBold"/>
                <a:sym typeface="Sora SemiBold"/>
              </a:defRPr>
            </a:lvl9pPr>
          </a:lstStyle>
          <a:p/>
        </p:txBody>
      </p:sp>
      <p:grpSp>
        <p:nvGrpSpPr>
          <p:cNvPr id="29" name="Google Shape;29;p5"/>
          <p:cNvGrpSpPr/>
          <p:nvPr/>
        </p:nvGrpSpPr>
        <p:grpSpPr>
          <a:xfrm>
            <a:off x="8118921" y="149075"/>
            <a:ext cx="1104000" cy="384705"/>
            <a:chOff x="8118921" y="149075"/>
            <a:chExt cx="1104000" cy="384705"/>
          </a:xfrm>
        </p:grpSpPr>
        <p:pic>
          <p:nvPicPr>
            <p:cNvPr id="30" name="Google Shape;30;p5"/>
            <p:cNvPicPr preferRelativeResize="0"/>
            <p:nvPr/>
          </p:nvPicPr>
          <p:blipFill rotWithShape="1">
            <a:blip r:embed="rId2">
              <a:alphaModFix/>
            </a:blip>
            <a:srcRect b="0" l="-420" r="419" t="0"/>
            <a:stretch/>
          </p:blipFill>
          <p:spPr>
            <a:xfrm>
              <a:off x="8197200" y="149075"/>
              <a:ext cx="776223" cy="17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5"/>
            <p:cNvSpPr txBox="1"/>
            <p:nvPr/>
          </p:nvSpPr>
          <p:spPr>
            <a:xfrm>
              <a:off x="8118921" y="256880"/>
              <a:ext cx="110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Sora"/>
                  <a:ea typeface="Sora"/>
                  <a:cs typeface="Sora"/>
                  <a:sym typeface="Sora"/>
                </a:rPr>
                <a:t>Powering discovery</a:t>
              </a:r>
              <a:endParaRPr sz="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light">
  <p:cSld name="CUSTOM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187650" y="149075"/>
            <a:ext cx="8418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7200" y="149075"/>
            <a:ext cx="776223" cy="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8118921" y="256880"/>
            <a:ext cx="110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Powering discovery</a:t>
            </a:r>
            <a:endParaRPr sz="6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third image light">
  <p:cSld name="CUSTOM_1_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>
            <p:ph idx="2" type="pic"/>
          </p:nvPr>
        </p:nvSpPr>
        <p:spPr>
          <a:xfrm>
            <a:off x="-7400" y="0"/>
            <a:ext cx="3048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465000" y="2324100"/>
            <a:ext cx="52545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7200" y="149075"/>
            <a:ext cx="776223" cy="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/>
        </p:nvSpPr>
        <p:spPr>
          <a:xfrm>
            <a:off x="8118921" y="256880"/>
            <a:ext cx="110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Powering discovery</a:t>
            </a:r>
            <a:endParaRPr sz="6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Content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5468FF"/>
              </a:buClr>
              <a:buSzPts val="1800"/>
              <a:buChar char="─"/>
              <a:defRPr>
                <a:solidFill>
                  <a:srgbClr val="21243D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─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─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─"/>
              <a:defRPr>
                <a:solidFill>
                  <a:schemeClr val="lt2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─"/>
              <a:defRPr>
                <a:solidFill>
                  <a:schemeClr val="lt2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─"/>
              <a:defRPr>
                <a:solidFill>
                  <a:schemeClr val="lt2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─"/>
              <a:defRPr>
                <a:solidFill>
                  <a:schemeClr val="lt2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─"/>
              <a:defRPr>
                <a:solidFill>
                  <a:schemeClr val="lt2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─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187650" y="149075"/>
            <a:ext cx="8418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7200" y="149075"/>
            <a:ext cx="776223" cy="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/>
          <p:nvPr/>
        </p:nvSpPr>
        <p:spPr>
          <a:xfrm>
            <a:off x="8118921" y="256880"/>
            <a:ext cx="110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Powering discovery</a:t>
            </a:r>
            <a:endParaRPr sz="6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/ Testimonial 3">
  <p:cSld name="CUSTOM_3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0" y="228540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7200" y="149075"/>
            <a:ext cx="776223" cy="1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/>
        </p:nvSpPr>
        <p:spPr>
          <a:xfrm>
            <a:off x="8118921" y="256880"/>
            <a:ext cx="110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Powering discovery</a:t>
            </a:r>
            <a:endParaRPr sz="6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Empty Dark">
  <p:cSld name="CUSTOM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187650" y="149075"/>
            <a:ext cx="8418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grpSp>
        <p:nvGrpSpPr>
          <p:cNvPr id="52" name="Google Shape;52;p10"/>
          <p:cNvGrpSpPr/>
          <p:nvPr/>
        </p:nvGrpSpPr>
        <p:grpSpPr>
          <a:xfrm>
            <a:off x="8118921" y="149075"/>
            <a:ext cx="1104000" cy="384705"/>
            <a:chOff x="8118921" y="149075"/>
            <a:chExt cx="1104000" cy="384705"/>
          </a:xfrm>
        </p:grpSpPr>
        <p:pic>
          <p:nvPicPr>
            <p:cNvPr id="53" name="Google Shape;53;p10"/>
            <p:cNvPicPr preferRelativeResize="0"/>
            <p:nvPr/>
          </p:nvPicPr>
          <p:blipFill rotWithShape="1">
            <a:blip r:embed="rId3">
              <a:alphaModFix/>
            </a:blip>
            <a:srcRect b="0" l="-420" r="419" t="0"/>
            <a:stretch/>
          </p:blipFill>
          <p:spPr>
            <a:xfrm>
              <a:off x="8197200" y="149075"/>
              <a:ext cx="776223" cy="177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10"/>
            <p:cNvSpPr txBox="1"/>
            <p:nvPr/>
          </p:nvSpPr>
          <p:spPr>
            <a:xfrm>
              <a:off x="8118921" y="256880"/>
              <a:ext cx="11040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Sora"/>
                  <a:ea typeface="Sora"/>
                  <a:cs typeface="Sora"/>
                  <a:sym typeface="Sora"/>
                </a:rPr>
                <a:t>Powering discovery</a:t>
              </a:r>
              <a:endParaRPr sz="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031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ora SemiBold"/>
              <a:buNone/>
              <a:defRPr sz="2800">
                <a:solidFill>
                  <a:schemeClr val="lt1"/>
                </a:solidFill>
                <a:latin typeface="Sora SemiBold"/>
                <a:ea typeface="Sora SemiBold"/>
                <a:cs typeface="Sora SemiBold"/>
                <a:sym typeface="Sor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 SemiBold"/>
              <a:buNone/>
              <a:defRPr sz="28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ra"/>
              <a:buChar char="─"/>
              <a:defRPr sz="1800">
                <a:solidFill>
                  <a:schemeClr val="lt1"/>
                </a:solidFill>
                <a:latin typeface="Sora"/>
                <a:ea typeface="Sora"/>
                <a:cs typeface="Sora"/>
                <a:sym typeface="Sor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ra"/>
              <a:buChar char="─"/>
              <a:defRPr>
                <a:solidFill>
                  <a:schemeClr val="lt2"/>
                </a:solidFill>
                <a:latin typeface="Sora"/>
                <a:ea typeface="Sora"/>
                <a:cs typeface="Sora"/>
                <a:sym typeface="Sor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Sora"/>
              <a:buChar char="─"/>
              <a:defRPr>
                <a:solidFill>
                  <a:schemeClr val="accent2"/>
                </a:solidFill>
                <a:latin typeface="Sora"/>
                <a:ea typeface="Sora"/>
                <a:cs typeface="Sora"/>
                <a:sym typeface="Sor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5C9E0"/>
              </a:buClr>
              <a:buSzPts val="1400"/>
              <a:buFont typeface="Sora"/>
              <a:buChar char="●"/>
              <a:defRPr>
                <a:solidFill>
                  <a:srgbClr val="C5C9E0"/>
                </a:solidFill>
                <a:latin typeface="Sora"/>
                <a:ea typeface="Sora"/>
                <a:cs typeface="Sora"/>
                <a:sym typeface="Sor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5C9E0"/>
              </a:buClr>
              <a:buSzPts val="1400"/>
              <a:buFont typeface="Sora"/>
              <a:buChar char="○"/>
              <a:defRPr>
                <a:solidFill>
                  <a:srgbClr val="C5C9E0"/>
                </a:solidFill>
                <a:latin typeface="Sora"/>
                <a:ea typeface="Sora"/>
                <a:cs typeface="Sora"/>
                <a:sym typeface="Sor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5C9E0"/>
              </a:buClr>
              <a:buSzPts val="1400"/>
              <a:buFont typeface="Sora"/>
              <a:buChar char="■"/>
              <a:defRPr>
                <a:solidFill>
                  <a:srgbClr val="C5C9E0"/>
                </a:solidFill>
                <a:latin typeface="Sora"/>
                <a:ea typeface="Sora"/>
                <a:cs typeface="Sora"/>
                <a:sym typeface="Sor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5C9E0"/>
              </a:buClr>
              <a:buSzPts val="1400"/>
              <a:buFont typeface="Sora"/>
              <a:buChar char="●"/>
              <a:defRPr>
                <a:solidFill>
                  <a:srgbClr val="C5C9E0"/>
                </a:solidFill>
                <a:latin typeface="Sora"/>
                <a:ea typeface="Sora"/>
                <a:cs typeface="Sora"/>
                <a:sym typeface="Sor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C5C9E0"/>
              </a:buClr>
              <a:buSzPts val="1400"/>
              <a:buFont typeface="Sora"/>
              <a:buChar char="○"/>
              <a:defRPr>
                <a:solidFill>
                  <a:srgbClr val="C5C9E0"/>
                </a:solidFill>
                <a:latin typeface="Sora"/>
                <a:ea typeface="Sora"/>
                <a:cs typeface="Sora"/>
                <a:sym typeface="Sor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C5C9E0"/>
              </a:buClr>
              <a:buSzPts val="1400"/>
              <a:buFont typeface="Sora"/>
              <a:buChar char="■"/>
              <a:defRPr>
                <a:solidFill>
                  <a:srgbClr val="C5C9E0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>
            <a:off x="3929825" y="4907100"/>
            <a:ext cx="1284300" cy="236400"/>
          </a:xfrm>
          <a:prstGeom prst="round2SameRect">
            <a:avLst>
              <a:gd fmla="val 32456" name="adj1"/>
              <a:gd fmla="val 0" name="adj2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Sora SemiBold"/>
                <a:ea typeface="Sora SemiBold"/>
                <a:cs typeface="Sora SemiBold"/>
                <a:sym typeface="Sora SemiBold"/>
              </a:rPr>
              <a:t>C O N F I D E N T I A L</a:t>
            </a:r>
            <a:endParaRPr sz="700">
              <a:solidFill>
                <a:srgbClr val="FFFFFF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608025" y="2157600"/>
            <a:ext cx="79281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write a must-read competitive newsletter</a:t>
            </a:r>
            <a:endParaRPr/>
          </a:p>
        </p:txBody>
      </p:sp>
      <p:sp>
        <p:nvSpPr>
          <p:cNvPr id="105" name="Google Shape;105;p18"/>
          <p:cNvSpPr txBox="1"/>
          <p:nvPr>
            <p:ph idx="3" type="subTitle"/>
          </p:nvPr>
        </p:nvSpPr>
        <p:spPr>
          <a:xfrm>
            <a:off x="304800" y="4389075"/>
            <a:ext cx="41844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Jenny Sung, Sr. Product Marketing Manager</a:t>
            </a:r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625" y="4939141"/>
            <a:ext cx="972750" cy="20435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>
            <p:ph idx="2" type="subTitle"/>
          </p:nvPr>
        </p:nvSpPr>
        <p:spPr>
          <a:xfrm>
            <a:off x="304800" y="4132050"/>
            <a:ext cx="4184400" cy="3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Algolia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a human!</a:t>
            </a:r>
            <a:endParaRPr/>
          </a:p>
        </p:txBody>
      </p:sp>
      <p:sp>
        <p:nvSpPr>
          <p:cNvPr id="222" name="Google Shape;222;p27"/>
          <p:cNvSpPr txBox="1"/>
          <p:nvPr>
            <p:ph idx="2" type="title"/>
          </p:nvPr>
        </p:nvSpPr>
        <p:spPr>
          <a:xfrm>
            <a:off x="3389500" y="492200"/>
            <a:ext cx="5601600" cy="23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Sora"/>
                <a:ea typeface="Sora"/>
                <a:cs typeface="Sora"/>
                <a:sym typeface="Sora"/>
              </a:rPr>
              <a:t>No one wants another boring email…</a:t>
            </a:r>
            <a:endParaRPr b="1" sz="2200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Sora"/>
              <a:ea typeface="Sora"/>
              <a:cs typeface="Sora"/>
              <a:sym typeface="Sor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Add humor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Hook them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Use analogies</a:t>
            </a:r>
            <a:endParaRPr sz="1800"/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125" y="2409825"/>
            <a:ext cx="4734225" cy="25013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24" name="Google Shape;224;p27"/>
          <p:cNvSpPr/>
          <p:nvPr/>
        </p:nvSpPr>
        <p:spPr>
          <a:xfrm>
            <a:off x="278875" y="1021225"/>
            <a:ext cx="746700" cy="74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3</a:t>
            </a:r>
            <a:endParaRPr b="1" sz="23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idx="2" type="title"/>
          </p:nvPr>
        </p:nvSpPr>
        <p:spPr>
          <a:xfrm>
            <a:off x="3389500" y="482275"/>
            <a:ext cx="5307300" cy="23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all folks in the field use this information?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400"/>
              <a:t>Account Executives 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400"/>
              <a:t>Solution Engineers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400"/>
              <a:t>Customer Success Managers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400"/>
              <a:t>Partner Account Managers</a:t>
            </a:r>
            <a:endParaRPr sz="14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400"/>
              <a:t>Product Managers</a:t>
            </a:r>
            <a:endParaRPr sz="1400"/>
          </a:p>
        </p:txBody>
      </p:sp>
      <p:sp>
        <p:nvSpPr>
          <p:cNvPr id="230" name="Google Shape;230;p28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Applicable to all audiences</a:t>
            </a:r>
            <a:endParaRPr/>
          </a:p>
        </p:txBody>
      </p:sp>
      <p:grpSp>
        <p:nvGrpSpPr>
          <p:cNvPr id="231" name="Google Shape;231;p28"/>
          <p:cNvGrpSpPr/>
          <p:nvPr/>
        </p:nvGrpSpPr>
        <p:grpSpPr>
          <a:xfrm>
            <a:off x="5151668" y="3092952"/>
            <a:ext cx="3703641" cy="1722556"/>
            <a:chOff x="4046075" y="2422100"/>
            <a:chExt cx="4317101" cy="2007875"/>
          </a:xfrm>
        </p:grpSpPr>
        <p:pic>
          <p:nvPicPr>
            <p:cNvPr id="232" name="Google Shape;232;p28"/>
            <p:cNvPicPr preferRelativeResize="0"/>
            <p:nvPr/>
          </p:nvPicPr>
          <p:blipFill rotWithShape="1">
            <a:blip r:embed="rId3">
              <a:alphaModFix/>
            </a:blip>
            <a:srcRect b="4232" l="0" r="0" t="0"/>
            <a:stretch/>
          </p:blipFill>
          <p:spPr>
            <a:xfrm>
              <a:off x="4046075" y="2422100"/>
              <a:ext cx="4317101" cy="20078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33" name="Google Shape;233;p28"/>
            <p:cNvSpPr/>
            <p:nvPr/>
          </p:nvSpPr>
          <p:spPr>
            <a:xfrm>
              <a:off x="6163400" y="2955375"/>
              <a:ext cx="4857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048550" y="3413300"/>
              <a:ext cx="2679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5687600" y="3700425"/>
              <a:ext cx="5715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246150" y="3257425"/>
              <a:ext cx="5715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7205150" y="4159800"/>
              <a:ext cx="5715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5839400" y="4315675"/>
              <a:ext cx="2679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28"/>
          <p:cNvSpPr/>
          <p:nvPr/>
        </p:nvSpPr>
        <p:spPr>
          <a:xfrm>
            <a:off x="278875" y="1021225"/>
            <a:ext cx="746700" cy="74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4</a:t>
            </a:r>
            <a:endParaRPr b="1" sz="23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‘GTM’ strategy</a:t>
            </a:r>
            <a:endParaRPr/>
          </a:p>
        </p:txBody>
      </p:sp>
      <p:sp>
        <p:nvSpPr>
          <p:cNvPr id="245" name="Google Shape;245;p29"/>
          <p:cNvSpPr txBox="1"/>
          <p:nvPr>
            <p:ph idx="2" type="title"/>
          </p:nvPr>
        </p:nvSpPr>
        <p:spPr>
          <a:xfrm>
            <a:off x="3389500" y="492200"/>
            <a:ext cx="5538900" cy="23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Sora"/>
                <a:ea typeface="Sora"/>
                <a:cs typeface="Sora"/>
                <a:sym typeface="Sora"/>
              </a:rPr>
              <a:t>Have a plan to roll out your digest</a:t>
            </a:r>
            <a:endParaRPr b="1" sz="1800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Sora"/>
              <a:ea typeface="Sora"/>
              <a:cs typeface="Sora"/>
              <a:sym typeface="Sor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Make compete an org-wide achievement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Credit seller win stories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Shout-out ‘intel sharers’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Create an ongoing feedback loop</a:t>
            </a:r>
            <a:endParaRPr sz="1800"/>
          </a:p>
        </p:txBody>
      </p:sp>
      <p:grpSp>
        <p:nvGrpSpPr>
          <p:cNvPr id="246" name="Google Shape;246;p29"/>
          <p:cNvGrpSpPr/>
          <p:nvPr/>
        </p:nvGrpSpPr>
        <p:grpSpPr>
          <a:xfrm>
            <a:off x="4539316" y="2513431"/>
            <a:ext cx="3130678" cy="2441607"/>
            <a:chOff x="4416073" y="2234418"/>
            <a:chExt cx="3527524" cy="2751107"/>
          </a:xfrm>
        </p:grpSpPr>
        <p:pic>
          <p:nvPicPr>
            <p:cNvPr id="247" name="Google Shape;247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416073" y="2234418"/>
              <a:ext cx="3527524" cy="27511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248" name="Google Shape;248;p29"/>
            <p:cNvSpPr/>
            <p:nvPr/>
          </p:nvSpPr>
          <p:spPr>
            <a:xfrm>
              <a:off x="6232522" y="2864400"/>
              <a:ext cx="1872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5103800" y="4376750"/>
              <a:ext cx="2730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9"/>
            <p:cNvSpPr/>
            <p:nvPr/>
          </p:nvSpPr>
          <p:spPr>
            <a:xfrm>
              <a:off x="6813547" y="4657725"/>
              <a:ext cx="187200" cy="114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" name="Google Shape;251;p29"/>
          <p:cNvSpPr/>
          <p:nvPr/>
        </p:nvSpPr>
        <p:spPr>
          <a:xfrm>
            <a:off x="278875" y="1021225"/>
            <a:ext cx="746700" cy="74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5</a:t>
            </a:r>
            <a:endParaRPr b="1" sz="23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871000" y="1619950"/>
            <a:ext cx="7446600" cy="190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318525" y="2074500"/>
            <a:ext cx="8558700" cy="24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highlight>
                  <a:schemeClr val="accent4"/>
                </a:highlight>
                <a:latin typeface="Sora SemiBold"/>
                <a:ea typeface="Sora SemiBold"/>
                <a:cs typeface="Sora SemiBold"/>
                <a:sym typeface="Sora SemiBold"/>
              </a:rPr>
              <a:t>Algolia’s </a:t>
            </a:r>
            <a:r>
              <a:rPr lang="en" sz="3200">
                <a:solidFill>
                  <a:schemeClr val="accent1"/>
                </a:solidFill>
                <a:highlight>
                  <a:schemeClr val="accent4"/>
                </a:highlight>
                <a:latin typeface="Sora SemiBold"/>
                <a:ea typeface="Sora SemiBold"/>
                <a:cs typeface="Sora SemiBold"/>
                <a:sym typeface="Sora SemiBold"/>
              </a:rPr>
              <a:t>Competitive Intel (CI) Mission:</a:t>
            </a:r>
            <a:r>
              <a:rPr lang="en" sz="3200">
                <a:solidFill>
                  <a:srgbClr val="31396B"/>
                </a:solidFill>
                <a:highlight>
                  <a:srgbClr val="5468FF"/>
                </a:highlight>
                <a:latin typeface="Sora SemiBold"/>
                <a:ea typeface="Sora SemiBold"/>
                <a:cs typeface="Sora SemiBold"/>
                <a:sym typeface="Sora SemiBold"/>
              </a:rPr>
              <a:t> </a:t>
            </a:r>
            <a:endParaRPr sz="3200">
              <a:solidFill>
                <a:srgbClr val="31396B"/>
              </a:solidFill>
              <a:highlight>
                <a:srgbClr val="5468FF"/>
              </a:highlight>
              <a:latin typeface="Sora SemiBold"/>
              <a:ea typeface="Sora SemiBold"/>
              <a:cs typeface="Sora SemiBold"/>
              <a:sym typeface="Sor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ora SemiBold"/>
                <a:ea typeface="Sora SemiBold"/>
                <a:cs typeface="Sora SemiBold"/>
                <a:sym typeface="Sora SemiBold"/>
              </a:rPr>
              <a:t>To proactively power Algolia with market knowledge and insights to accelerate deal conversions.</a:t>
            </a:r>
            <a:endParaRPr sz="3200">
              <a:solidFill>
                <a:srgbClr val="FFFFFF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318525" y="625725"/>
            <a:ext cx="7840200" cy="11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1"/>
                </a:solidFill>
                <a:highlight>
                  <a:schemeClr val="accent4"/>
                </a:highlight>
                <a:latin typeface="Sora SemiBold"/>
                <a:ea typeface="Sora SemiBold"/>
                <a:cs typeface="Sora SemiBold"/>
                <a:sym typeface="Sora SemiBold"/>
              </a:rPr>
              <a:t>Algolia Mission: </a:t>
            </a:r>
            <a:endParaRPr sz="3200">
              <a:solidFill>
                <a:schemeClr val="accent1"/>
              </a:solidFill>
              <a:highlight>
                <a:schemeClr val="accent4"/>
              </a:highlight>
              <a:latin typeface="Sora SemiBold"/>
              <a:ea typeface="Sora SemiBold"/>
              <a:cs typeface="Sora SemiBold"/>
              <a:sym typeface="Sor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Sora SemiBold"/>
                <a:ea typeface="Sora SemiBold"/>
                <a:cs typeface="Sora SemiBold"/>
                <a:sym typeface="Sora SemiBold"/>
              </a:rPr>
              <a:t>To power discovery.</a:t>
            </a:r>
            <a:endParaRPr sz="3200">
              <a:solidFill>
                <a:srgbClr val="FFFFFF"/>
              </a:solidFill>
              <a:latin typeface="Sora SemiBold"/>
              <a:ea typeface="Sora SemiBold"/>
              <a:cs typeface="Sora SemiBold"/>
              <a:sym typeface="Sora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187650" y="149075"/>
            <a:ext cx="8418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 SemiBold"/>
                <a:ea typeface="Poppins SemiBold"/>
                <a:cs typeface="Poppins SemiBold"/>
                <a:sym typeface="Poppins SemiBold"/>
              </a:rPr>
              <a:t>There are 3 primary pillars guide Algolia’s CI mission</a:t>
            </a:r>
            <a:endParaRPr sz="2300"/>
          </a:p>
        </p:txBody>
      </p:sp>
      <p:sp>
        <p:nvSpPr>
          <p:cNvPr id="119" name="Google Shape;119;p20"/>
          <p:cNvSpPr txBox="1"/>
          <p:nvPr/>
        </p:nvSpPr>
        <p:spPr>
          <a:xfrm>
            <a:off x="359813" y="1016550"/>
            <a:ext cx="2491500" cy="4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13715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Analyze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cxnSp>
        <p:nvCxnSpPr>
          <p:cNvPr id="120" name="Google Shape;120;p20"/>
          <p:cNvCxnSpPr/>
          <p:nvPr/>
        </p:nvCxnSpPr>
        <p:spPr>
          <a:xfrm>
            <a:off x="0" y="1483975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20"/>
          <p:cNvSpPr txBox="1"/>
          <p:nvPr/>
        </p:nvSpPr>
        <p:spPr>
          <a:xfrm>
            <a:off x="3326250" y="1016550"/>
            <a:ext cx="2491500" cy="4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137150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Influence 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2675" y="1551200"/>
            <a:ext cx="2491500" cy="177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8449" y="1548352"/>
            <a:ext cx="2491501" cy="177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225" y="1551194"/>
            <a:ext cx="2491499" cy="177103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6292675" y="1016550"/>
            <a:ext cx="2491500" cy="40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13715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Scale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364225" y="1548350"/>
            <a:ext cx="2491500" cy="1805400"/>
          </a:xfrm>
          <a:prstGeom prst="rect">
            <a:avLst/>
          </a:prstGeom>
          <a:solidFill>
            <a:srgbClr val="032694">
              <a:alpha val="81550"/>
            </a:srgbClr>
          </a:solidFill>
          <a:ln>
            <a:noFill/>
          </a:ln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Market research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Competitor tracking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Product research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Deal analysis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Win/loss analysis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3328450" y="1548350"/>
            <a:ext cx="2491500" cy="1805400"/>
          </a:xfrm>
          <a:prstGeom prst="rect">
            <a:avLst/>
          </a:prstGeom>
          <a:solidFill>
            <a:srgbClr val="032694">
              <a:alpha val="81550"/>
            </a:srgbClr>
          </a:solidFill>
          <a:ln>
            <a:noFill/>
          </a:ln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Product roadmap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Product / feature positioning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GTM plays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43D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Executive engagement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43D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Analyst engagement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6292675" y="1548338"/>
            <a:ext cx="2491500" cy="1805400"/>
          </a:xfrm>
          <a:prstGeom prst="rect">
            <a:avLst/>
          </a:prstGeom>
          <a:solidFill>
            <a:srgbClr val="032694">
              <a:alpha val="81550"/>
            </a:srgbClr>
          </a:solidFill>
          <a:ln>
            <a:noFill/>
          </a:ln>
        </p:spPr>
        <p:txBody>
          <a:bodyPr anchorCtr="0" anchor="t" bIns="91425" lIns="137150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highlight>
                  <a:schemeClr val="accent1"/>
                </a:highlight>
                <a:latin typeface="Sora"/>
                <a:ea typeface="Sora"/>
                <a:cs typeface="Sora"/>
                <a:sym typeface="Sora"/>
              </a:rPr>
              <a:t>Field</a:t>
            </a:r>
            <a:r>
              <a:rPr b="1" lang="en" sz="1100">
                <a:solidFill>
                  <a:srgbClr val="FFFFFF"/>
                </a:solidFill>
                <a:highlight>
                  <a:schemeClr val="accent1"/>
                </a:highlight>
                <a:latin typeface="Sora"/>
                <a:ea typeface="Sora"/>
                <a:cs typeface="Sora"/>
                <a:sym typeface="Sora"/>
              </a:rPr>
              <a:t> enablement (battlecard, newsletter, office hours) </a:t>
            </a:r>
            <a:endParaRPr b="1" sz="1100">
              <a:solidFill>
                <a:srgbClr val="FFFFFF"/>
              </a:solidFill>
              <a:highlight>
                <a:schemeClr val="accent1"/>
              </a:highlight>
              <a:latin typeface="Sora"/>
              <a:ea typeface="Sora"/>
              <a:cs typeface="Sora"/>
              <a:sym typeface="Sora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Training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Technical deep dives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43D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Deal support</a:t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43D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1243D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359813" y="3418125"/>
            <a:ext cx="2491500" cy="646500"/>
          </a:xfrm>
          <a:prstGeom prst="rect">
            <a:avLst/>
          </a:prstGeom>
          <a:solidFill>
            <a:srgbClr val="7092FF">
              <a:alpha val="41670"/>
            </a:srgbClr>
          </a:solidFill>
          <a:ln>
            <a:noFill/>
          </a:ln>
        </p:spPr>
        <p:txBody>
          <a:bodyPr anchorCtr="0" anchor="t" bIns="91425" lIns="13715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KPIs:</a:t>
            </a:r>
            <a:endParaRPr b="1"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Positioning performance (Chorus)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# of analysis deliverables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3326250" y="3418125"/>
            <a:ext cx="2491500" cy="800400"/>
          </a:xfrm>
          <a:prstGeom prst="rect">
            <a:avLst/>
          </a:prstGeom>
          <a:solidFill>
            <a:srgbClr val="7092FF">
              <a:alpha val="41670"/>
            </a:srgbClr>
          </a:solidFill>
          <a:ln>
            <a:noFill/>
          </a:ln>
        </p:spPr>
        <p:txBody>
          <a:bodyPr anchorCtr="0" anchor="t" bIns="91425" lIns="137150" spcFirstLastPara="1" rIns="0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Deliverables:</a:t>
            </a:r>
            <a:endParaRPr b="1"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1243D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Executive updates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Positioning documents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PMM x PM learnings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6292675" y="3418125"/>
            <a:ext cx="2491500" cy="800400"/>
          </a:xfrm>
          <a:prstGeom prst="rect">
            <a:avLst/>
          </a:prstGeom>
          <a:solidFill>
            <a:srgbClr val="7092FF">
              <a:alpha val="41670"/>
            </a:srgbClr>
          </a:solidFill>
          <a:ln>
            <a:noFill/>
          </a:ln>
        </p:spPr>
        <p:txBody>
          <a:bodyPr anchorCtr="0" anchor="t" bIns="91425" lIns="13715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KPIs:</a:t>
            </a:r>
            <a:endParaRPr b="1"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Content delivery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Field confidence (by survey)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Win rate</a:t>
            </a:r>
            <a:endParaRPr sz="10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Hurdles to get your competitive research out </a:t>
            </a:r>
            <a:endParaRPr/>
          </a:p>
        </p:txBody>
      </p:sp>
      <p:sp>
        <p:nvSpPr>
          <p:cNvPr id="137" name="Google Shape;137;p21"/>
          <p:cNvSpPr txBox="1"/>
          <p:nvPr>
            <p:ph idx="2" type="title"/>
          </p:nvPr>
        </p:nvSpPr>
        <p:spPr>
          <a:xfrm>
            <a:off x="3549425" y="1418150"/>
            <a:ext cx="5307300" cy="23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Char char="●"/>
            </a:pPr>
            <a:r>
              <a:rPr b="1" lang="en" sz="1800">
                <a:latin typeface="Sora"/>
                <a:ea typeface="Sora"/>
                <a:cs typeface="Sora"/>
                <a:sym typeface="Sora"/>
              </a:rPr>
              <a:t>Competing enablement information </a:t>
            </a:r>
            <a:br>
              <a:rPr b="1" lang="en" sz="1800">
                <a:latin typeface="Sora"/>
                <a:ea typeface="Sora"/>
                <a:cs typeface="Sora"/>
                <a:sym typeface="Sora"/>
              </a:rPr>
            </a:br>
            <a:endParaRPr b="1" sz="1800">
              <a:latin typeface="Sora"/>
              <a:ea typeface="Sora"/>
              <a:cs typeface="Sora"/>
              <a:sym typeface="S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Char char="●"/>
            </a:pPr>
            <a:r>
              <a:rPr b="1" lang="en" sz="1800">
                <a:latin typeface="Sora"/>
                <a:ea typeface="Sora"/>
                <a:cs typeface="Sora"/>
                <a:sym typeface="Sora"/>
              </a:rPr>
              <a:t>Gold fish</a:t>
            </a:r>
            <a:br>
              <a:rPr b="1" lang="en" sz="1800">
                <a:latin typeface="Sora"/>
                <a:ea typeface="Sora"/>
                <a:cs typeface="Sora"/>
                <a:sym typeface="Sora"/>
              </a:rPr>
            </a:br>
            <a:endParaRPr b="1" sz="1800">
              <a:latin typeface="Sora"/>
              <a:ea typeface="Sora"/>
              <a:cs typeface="Sora"/>
              <a:sym typeface="S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ra"/>
              <a:buChar char="●"/>
            </a:pPr>
            <a:r>
              <a:rPr b="1" lang="en" sz="1800">
                <a:latin typeface="Sora"/>
                <a:ea typeface="Sora"/>
                <a:cs typeface="Sora"/>
                <a:sym typeface="Sora"/>
              </a:rPr>
              <a:t>Balancing push vs. pull </a:t>
            </a:r>
            <a:endParaRPr b="1" sz="1800"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43" name="Google Shape;143;p22"/>
          <p:cNvSpPr txBox="1"/>
          <p:nvPr/>
        </p:nvSpPr>
        <p:spPr>
          <a:xfrm>
            <a:off x="533225" y="330850"/>
            <a:ext cx="260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f</a:t>
            </a:r>
            <a:r>
              <a:rPr b="1" lang="en" sz="1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rom </a:t>
            </a:r>
            <a:r>
              <a:rPr b="1" lang="en" sz="16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~30% open rate</a:t>
            </a:r>
            <a:endParaRPr b="1" sz="16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675" y="865450"/>
            <a:ext cx="3207499" cy="39337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5" name="Google Shape;145;p22"/>
          <p:cNvSpPr/>
          <p:nvPr/>
        </p:nvSpPr>
        <p:spPr>
          <a:xfrm>
            <a:off x="1115650" y="2616875"/>
            <a:ext cx="10656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2"/>
          <p:cNvSpPr/>
          <p:nvPr/>
        </p:nvSpPr>
        <p:spPr>
          <a:xfrm>
            <a:off x="2811075" y="2616875"/>
            <a:ext cx="3606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1096575" y="2735950"/>
            <a:ext cx="3321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2"/>
          <p:cNvSpPr/>
          <p:nvPr/>
        </p:nvSpPr>
        <p:spPr>
          <a:xfrm>
            <a:off x="2406275" y="2735950"/>
            <a:ext cx="2274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2101475" y="2969600"/>
            <a:ext cx="2274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2"/>
          <p:cNvSpPr/>
          <p:nvPr/>
        </p:nvSpPr>
        <p:spPr>
          <a:xfrm>
            <a:off x="1272800" y="3341075"/>
            <a:ext cx="11847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/>
          <p:nvPr/>
        </p:nvSpPr>
        <p:spPr>
          <a:xfrm>
            <a:off x="2164050" y="3459850"/>
            <a:ext cx="2274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>
            <a:off x="3445175" y="3821800"/>
            <a:ext cx="2274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1936650" y="930950"/>
            <a:ext cx="197100" cy="9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438" y="855925"/>
            <a:ext cx="2883866" cy="357310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9" name="Google Shape;159;p23"/>
          <p:cNvSpPr/>
          <p:nvPr/>
        </p:nvSpPr>
        <p:spPr>
          <a:xfrm>
            <a:off x="1206641" y="877346"/>
            <a:ext cx="2505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1135247" y="1763699"/>
            <a:ext cx="2505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533225" y="330850"/>
            <a:ext cx="2600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to</a:t>
            </a:r>
            <a:r>
              <a:rPr b="1" lang="en" sz="1600">
                <a:solidFill>
                  <a:srgbClr val="FFFFFF"/>
                </a:solidFill>
                <a:latin typeface="Sora"/>
                <a:ea typeface="Sora"/>
                <a:cs typeface="Sora"/>
                <a:sym typeface="Sora"/>
              </a:rPr>
              <a:t> ~80% open rate</a:t>
            </a:r>
            <a:endParaRPr b="1" sz="1600">
              <a:solidFill>
                <a:srgbClr val="FFFFFF"/>
              </a:solidFill>
              <a:latin typeface="Sora"/>
              <a:ea typeface="Sora"/>
              <a:cs typeface="Sora"/>
              <a:sym typeface="Sora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943" y="855925"/>
            <a:ext cx="2653994" cy="36237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3" name="Google Shape;16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9573" y="877337"/>
            <a:ext cx="2653989" cy="32313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4" name="Google Shape;164;p23"/>
          <p:cNvSpPr/>
          <p:nvPr/>
        </p:nvSpPr>
        <p:spPr>
          <a:xfrm>
            <a:off x="3754072" y="1273174"/>
            <a:ext cx="2505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3406975" y="2092325"/>
            <a:ext cx="2934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3864175" y="2092325"/>
            <a:ext cx="5841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/>
          <p:nvPr/>
        </p:nvSpPr>
        <p:spPr>
          <a:xfrm>
            <a:off x="5116700" y="2092325"/>
            <a:ext cx="4650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/>
          <p:nvPr/>
        </p:nvSpPr>
        <p:spPr>
          <a:xfrm>
            <a:off x="4769025" y="2401875"/>
            <a:ext cx="347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3"/>
          <p:cNvSpPr/>
          <p:nvPr/>
        </p:nvSpPr>
        <p:spPr>
          <a:xfrm>
            <a:off x="4100575" y="3006725"/>
            <a:ext cx="4650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4004575" y="3416300"/>
            <a:ext cx="2505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3"/>
          <p:cNvSpPr/>
          <p:nvPr/>
        </p:nvSpPr>
        <p:spPr>
          <a:xfrm>
            <a:off x="4855725" y="3416300"/>
            <a:ext cx="230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4217725" y="3825875"/>
            <a:ext cx="230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3"/>
          <p:cNvSpPr/>
          <p:nvPr/>
        </p:nvSpPr>
        <p:spPr>
          <a:xfrm>
            <a:off x="4769025" y="3825875"/>
            <a:ext cx="8985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7640825" y="1301750"/>
            <a:ext cx="230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>
            <a:off x="7640825" y="1606550"/>
            <a:ext cx="347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3"/>
          <p:cNvSpPr/>
          <p:nvPr/>
        </p:nvSpPr>
        <p:spPr>
          <a:xfrm>
            <a:off x="8336150" y="1606550"/>
            <a:ext cx="230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/>
          <p:nvPr/>
        </p:nvSpPr>
        <p:spPr>
          <a:xfrm>
            <a:off x="6774050" y="2401875"/>
            <a:ext cx="347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8026575" y="2401875"/>
            <a:ext cx="347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/>
          <p:nvPr/>
        </p:nvSpPr>
        <p:spPr>
          <a:xfrm>
            <a:off x="3754072" y="1361674"/>
            <a:ext cx="2505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>
            <a:off x="4749449" y="1785525"/>
            <a:ext cx="6228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3406976" y="1569225"/>
            <a:ext cx="3132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4502351" y="1480725"/>
            <a:ext cx="3132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3"/>
          <p:cNvSpPr/>
          <p:nvPr/>
        </p:nvSpPr>
        <p:spPr>
          <a:xfrm>
            <a:off x="3864175" y="3116250"/>
            <a:ext cx="2505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8174225" y="2623538"/>
            <a:ext cx="347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6816900" y="2918225"/>
            <a:ext cx="1839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6140625" y="3006725"/>
            <a:ext cx="3840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6550200" y="3116250"/>
            <a:ext cx="3840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"/>
          <p:cNvSpPr/>
          <p:nvPr/>
        </p:nvSpPr>
        <p:spPr>
          <a:xfrm>
            <a:off x="7234586" y="3416300"/>
            <a:ext cx="2307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3"/>
          <p:cNvSpPr/>
          <p:nvPr/>
        </p:nvSpPr>
        <p:spPr>
          <a:xfrm>
            <a:off x="6832548" y="3416300"/>
            <a:ext cx="135000" cy="8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/>
          <p:nvPr>
            <p:ph idx="4294967295" type="body"/>
          </p:nvPr>
        </p:nvSpPr>
        <p:spPr>
          <a:xfrm>
            <a:off x="311700" y="1390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Keep it consistent 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News you can use 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Be a human!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Applicable to all audiences </a:t>
            </a:r>
            <a:endParaRPr b="1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AutoNum type="arabicPeriod"/>
            </a:pPr>
            <a:r>
              <a:rPr b="1" lang="en">
                <a:solidFill>
                  <a:srgbClr val="FFFFFF"/>
                </a:solidFill>
              </a:rPr>
              <a:t>Have a mini ‘GTM’ strategy for your digest 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5" name="Google Shape;195;p24"/>
          <p:cNvSpPr txBox="1"/>
          <p:nvPr>
            <p:ph type="title"/>
          </p:nvPr>
        </p:nvSpPr>
        <p:spPr>
          <a:xfrm>
            <a:off x="187650" y="149075"/>
            <a:ext cx="8418600" cy="49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strategies to nail your newsletter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278875" y="1390375"/>
            <a:ext cx="447300" cy="44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1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278875" y="1940005"/>
            <a:ext cx="447300" cy="44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2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278875" y="2489635"/>
            <a:ext cx="447300" cy="44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3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278875" y="3039265"/>
            <a:ext cx="447300" cy="44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4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278875" y="3588895"/>
            <a:ext cx="447300" cy="447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5</a:t>
            </a:r>
            <a:endParaRPr b="1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idx="2" type="title"/>
          </p:nvPr>
        </p:nvSpPr>
        <p:spPr>
          <a:xfrm>
            <a:off x="3389500" y="492200"/>
            <a:ext cx="5571000" cy="23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Sora"/>
                <a:ea typeface="Sora"/>
                <a:cs typeface="Sora"/>
                <a:sym typeface="Sora"/>
              </a:rPr>
              <a:t>Same time, same sections</a:t>
            </a:r>
            <a:endParaRPr b="1" sz="2200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Sora"/>
              <a:ea typeface="Sora"/>
              <a:cs typeface="Sora"/>
              <a:sym typeface="Sora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Last week of the month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Friday mornings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With the same sections:</a:t>
            </a:r>
            <a:endParaRPr sz="1800"/>
          </a:p>
          <a:p>
            <a:pPr indent="800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🥪 Field highlights aka the open-faced sandwich</a:t>
            </a:r>
            <a:endParaRPr sz="1300"/>
          </a:p>
          <a:p>
            <a:pPr indent="800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💬 Insightful slack messages you might've missed</a:t>
            </a:r>
            <a:endParaRPr sz="1300"/>
          </a:p>
          <a:p>
            <a:pPr indent="800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📞 Chorus calls worth listening to</a:t>
            </a:r>
            <a:endParaRPr sz="1300"/>
          </a:p>
          <a:p>
            <a:pPr indent="8001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🚨 Competitive news</a:t>
            </a:r>
            <a:endParaRPr sz="1300"/>
          </a:p>
        </p:txBody>
      </p:sp>
      <p:sp>
        <p:nvSpPr>
          <p:cNvPr id="206" name="Google Shape;206;p25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Keep it consistent</a:t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278875" y="1021225"/>
            <a:ext cx="746700" cy="74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1</a:t>
            </a:r>
            <a:endParaRPr b="1" sz="23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201325" y="1868000"/>
            <a:ext cx="2576700" cy="140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 you can use</a:t>
            </a:r>
            <a:endParaRPr/>
          </a:p>
        </p:txBody>
      </p:sp>
      <p:sp>
        <p:nvSpPr>
          <p:cNvPr id="213" name="Google Shape;213;p26"/>
          <p:cNvSpPr txBox="1"/>
          <p:nvPr>
            <p:ph idx="2" type="title"/>
          </p:nvPr>
        </p:nvSpPr>
        <p:spPr>
          <a:xfrm>
            <a:off x="3389525" y="492200"/>
            <a:ext cx="5433900" cy="23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Sora"/>
                <a:ea typeface="Sora"/>
                <a:cs typeface="Sora"/>
                <a:sym typeface="Sora"/>
              </a:rPr>
              <a:t>Always ask yourself, “what can they learn from this?”</a:t>
            </a:r>
            <a:endParaRPr b="1" sz="2200">
              <a:latin typeface="Sora"/>
              <a:ea typeface="Sora"/>
              <a:cs typeface="Sora"/>
              <a:sym typeface="Sor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Sora"/>
              <a:ea typeface="Sora"/>
              <a:cs typeface="Sora"/>
              <a:sym typeface="Sora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Quick to read (tl;dr)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Key takeaways 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What can reps actually do </a:t>
            </a:r>
            <a:endParaRPr sz="1800"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488" y="2886078"/>
            <a:ext cx="5433975" cy="17716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5" name="Google Shape;215;p26"/>
          <p:cNvSpPr/>
          <p:nvPr/>
        </p:nvSpPr>
        <p:spPr>
          <a:xfrm>
            <a:off x="4867275" y="4029075"/>
            <a:ext cx="485700" cy="114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278875" y="1021225"/>
            <a:ext cx="746700" cy="746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accent1"/>
                </a:solidFill>
                <a:latin typeface="Sora"/>
                <a:ea typeface="Sora"/>
                <a:cs typeface="Sora"/>
                <a:sym typeface="Sora"/>
              </a:rPr>
              <a:t>2</a:t>
            </a:r>
            <a:endParaRPr b="1" sz="2300">
              <a:solidFill>
                <a:schemeClr val="accent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golia Template">
  <a:themeElements>
    <a:clrScheme name="Simple Light">
      <a:dk1>
        <a:srgbClr val="050D23"/>
      </a:dk1>
      <a:lt1>
        <a:srgbClr val="041A5F"/>
      </a:lt1>
      <a:dk2>
        <a:srgbClr val="032694"/>
      </a:dk2>
      <a:lt2>
        <a:srgbClr val="0231C8"/>
      </a:lt2>
      <a:accent1>
        <a:srgbClr val="003DFF"/>
      </a:accent1>
      <a:accent2>
        <a:srgbClr val="7092FF"/>
      </a:accent2>
      <a:accent3>
        <a:srgbClr val="E2FF66"/>
      </a:accent3>
      <a:accent4>
        <a:srgbClr val="66FF01"/>
      </a:accent4>
      <a:accent5>
        <a:srgbClr val="F0940B"/>
      </a:accent5>
      <a:accent6>
        <a:srgbClr val="FF2A6A"/>
      </a:accent6>
      <a:hlink>
        <a:srgbClr val="003D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