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fb10aa4e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fb10aa4e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fb10aa4ef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fb10aa4e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8fb10aa4ef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8fb10aa4ef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173ab4b5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173ab4b5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173ab4b5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173ab4b5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173ab4b5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173ab4b5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173ab4b5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173ab4b5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 are your gateway to enabling the people down the line: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Geographic leaders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VP of Sales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the way down to the reps in the field using compete content day-to-day. Partnering from the top helps you get the ear of those down the line.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9173ab4b5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9173ab4b5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9173ab4b5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9173ab4b5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hyperlink" Target="https://www.linkedin.com/in/patwall/" TargetMode="External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715900" y="1125600"/>
            <a:ext cx="0" cy="255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91440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93" y="3118310"/>
            <a:ext cx="1256949" cy="7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00" y="377400"/>
            <a:ext cx="9144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Agenda </a:t>
            </a:r>
            <a:endParaRPr b="1" sz="5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6393" y="4486561"/>
            <a:ext cx="1329926" cy="5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10625" y="1693750"/>
            <a:ext cx="80952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Raleway"/>
              <a:buAutoNum type="arabicPeriod"/>
            </a:pPr>
            <a:r>
              <a:rPr b="1" lang="en" sz="3300">
                <a:latin typeface="Raleway"/>
                <a:ea typeface="Raleway"/>
                <a:cs typeface="Raleway"/>
                <a:sym typeface="Raleway"/>
              </a:rPr>
              <a:t>Build the foundation</a:t>
            </a:r>
            <a:endParaRPr b="1" sz="3300">
              <a:latin typeface="Raleway"/>
              <a:ea typeface="Raleway"/>
              <a:cs typeface="Raleway"/>
              <a:sym typeface="Raleway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Raleway"/>
              <a:buAutoNum type="arabicPeriod"/>
            </a:pPr>
            <a:r>
              <a:rPr b="1" lang="en" sz="3300">
                <a:latin typeface="Raleway"/>
                <a:ea typeface="Raleway"/>
                <a:cs typeface="Raleway"/>
                <a:sym typeface="Raleway"/>
              </a:rPr>
              <a:t>Set expectations</a:t>
            </a:r>
            <a:endParaRPr b="1" sz="3300">
              <a:latin typeface="Raleway"/>
              <a:ea typeface="Raleway"/>
              <a:cs typeface="Raleway"/>
              <a:sym typeface="Raleway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Raleway"/>
              <a:buAutoNum type="arabicPeriod"/>
            </a:pPr>
            <a:r>
              <a:rPr b="1" lang="en" sz="3300">
                <a:latin typeface="Raleway"/>
                <a:ea typeface="Raleway"/>
                <a:cs typeface="Raleway"/>
                <a:sym typeface="Raleway"/>
              </a:rPr>
              <a:t>Keep the momentum</a:t>
            </a:r>
            <a:endParaRPr b="1" sz="33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93" y="3118310"/>
            <a:ext cx="1256949" cy="7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419438" y="121813"/>
            <a:ext cx="64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Who are your Leadership Stakeholders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3026" y="177275"/>
            <a:ext cx="1107926" cy="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100" y="1543050"/>
            <a:ext cx="1827574" cy="18275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03400" y="3578575"/>
            <a:ext cx="274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aleway"/>
                <a:ea typeface="Raleway"/>
                <a:cs typeface="Raleway"/>
                <a:sym typeface="Raleway"/>
              </a:rPr>
              <a:t>Head of Sales/ CRO </a:t>
            </a:r>
            <a:endParaRPr b="1" sz="19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0800" y="1508900"/>
            <a:ext cx="1895875" cy="18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089150" y="3578575"/>
            <a:ext cx="274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aleway"/>
                <a:ea typeface="Raleway"/>
                <a:cs typeface="Raleway"/>
                <a:sym typeface="Raleway"/>
              </a:rPr>
              <a:t>CMO </a:t>
            </a:r>
            <a:endParaRPr b="1" sz="19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98275" y="1603500"/>
            <a:ext cx="1624875" cy="16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832350" y="3578575"/>
            <a:ext cx="274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aleway"/>
                <a:ea typeface="Raleway"/>
                <a:cs typeface="Raleway"/>
                <a:sym typeface="Raleway"/>
              </a:rPr>
              <a:t>Head of Product</a:t>
            </a:r>
            <a:r>
              <a:rPr b="1" lang="en" sz="1900"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9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93" y="3118310"/>
            <a:ext cx="1256949" cy="7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3026" y="177275"/>
            <a:ext cx="1107926" cy="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861" y="731375"/>
            <a:ext cx="7944765" cy="42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967350" y="1523075"/>
            <a:ext cx="7209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What is making it on the boat?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224008" y="2264724"/>
            <a:ext cx="125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Top 5 Competitors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602600" y="3766194"/>
            <a:ext cx="161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Harvey Ball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Analysis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45975" y="3766188"/>
            <a:ext cx="200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37 Smaller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Competitors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973988" y="2253312"/>
            <a:ext cx="125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Value-based Battlecard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3075" y="3488025"/>
            <a:ext cx="368600" cy="3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3350" y="3488025"/>
            <a:ext cx="368600" cy="3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419438" y="121813"/>
            <a:ext cx="64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Establish Boundaries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026" y="177275"/>
            <a:ext cx="1107926" cy="4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28300" y="1138150"/>
            <a:ext cx="5055900" cy="3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Raleway"/>
                <a:ea typeface="Raleway"/>
                <a:cs typeface="Raleway"/>
                <a:sym typeface="Raleway"/>
              </a:rPr>
              <a:t>Value-Based Battlecards :</a:t>
            </a:r>
            <a:endParaRPr b="1"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Raleway"/>
              <a:ea typeface="Raleway"/>
              <a:cs typeface="Raleway"/>
              <a:sym typeface="Raleway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are our differentiators? (3 things)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238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Clearly show how you differentiate on value.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Where we’re strong and they’re weak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Areas to avoid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Pricing analysis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Objection handling and trap-setting questions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-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Quick product analysis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98" name="Google Shape;98;p17"/>
          <p:cNvSpPr/>
          <p:nvPr/>
        </p:nvSpPr>
        <p:spPr>
          <a:xfrm>
            <a:off x="6164725" y="1138150"/>
            <a:ext cx="2021100" cy="65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CRITICAL!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seller feedback and insights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1419438" y="121813"/>
            <a:ext cx="64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Content Needs Context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026" y="177275"/>
            <a:ext cx="1107926" cy="4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23625" y="1031850"/>
            <a:ext cx="7724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Two tips: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1. Bi-weekly check-in with leadership.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2. Always be first to alert them on the fly with news and insights.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6" name="Google Shape;106;p18"/>
          <p:cNvSpPr txBox="1"/>
          <p:nvPr/>
        </p:nvSpPr>
        <p:spPr>
          <a:xfrm>
            <a:off x="1419438" y="121813"/>
            <a:ext cx="64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Keep a Cadence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026" y="177275"/>
            <a:ext cx="1107926" cy="4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1419438" y="121813"/>
            <a:ext cx="64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Follow the Leader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325" y="1811049"/>
            <a:ext cx="1152950" cy="11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41400" y="2875000"/>
            <a:ext cx="2368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C-Suite</a:t>
            </a:r>
            <a:endParaRPr b="1"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3225" y="1802074"/>
            <a:ext cx="1152950" cy="11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255300" y="2866025"/>
            <a:ext cx="2368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VP of Sales</a:t>
            </a:r>
            <a:endParaRPr b="1"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2025" y="1802074"/>
            <a:ext cx="1152950" cy="11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4624100" y="2866025"/>
            <a:ext cx="2368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PMs &amp; Regional Leaders</a:t>
            </a:r>
            <a:endParaRPr b="1"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1725" y="1811049"/>
            <a:ext cx="1152950" cy="11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6733800" y="2875000"/>
            <a:ext cx="2368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The field</a:t>
            </a:r>
            <a:endParaRPr b="1"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5696" y="2294700"/>
            <a:ext cx="5541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4946" y="2294700"/>
            <a:ext cx="5541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1196" y="2294700"/>
            <a:ext cx="554100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93" y="3118310"/>
            <a:ext cx="1256949" cy="7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100" y="377400"/>
            <a:ext cx="9144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Takeaways</a:t>
            </a:r>
            <a:r>
              <a:rPr b="1" lang="en" sz="3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5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6393" y="4486561"/>
            <a:ext cx="1329926" cy="5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510625" y="1693750"/>
            <a:ext cx="8095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Raleway"/>
              <a:buAutoNum type="arabicPeriod"/>
            </a:pP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Get key leadership on board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Raleway"/>
              <a:buAutoNum type="arabicPeriod"/>
            </a:pP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Share where compete will (and won’t) support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Raleway"/>
              <a:buAutoNum type="arabicPeriod"/>
            </a:pP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Keep a cadence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1457125" y="177275"/>
            <a:ext cx="561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Thanks!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026" y="177275"/>
            <a:ext cx="1107926" cy="4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1420200" y="3149350"/>
            <a:ext cx="630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Connect with me on LinkedIn: </a:t>
            </a:r>
            <a:r>
              <a:rPr lang="en" sz="1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https://www.linkedin.com/in/patwall/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5150" y="1215650"/>
            <a:ext cx="1933699" cy="1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